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1" r:id="rId2"/>
    <p:sldId id="262" r:id="rId3"/>
    <p:sldId id="319" r:id="rId4"/>
    <p:sldId id="315" r:id="rId5"/>
    <p:sldId id="263" r:id="rId6"/>
    <p:sldId id="30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304" r:id="rId25"/>
    <p:sldId id="305" r:id="rId26"/>
    <p:sldId id="306" r:id="rId27"/>
    <p:sldId id="308" r:id="rId28"/>
    <p:sldId id="317" r:id="rId29"/>
    <p:sldId id="310" r:id="rId30"/>
    <p:sldId id="311" r:id="rId31"/>
    <p:sldId id="314" r:id="rId32"/>
    <p:sldId id="321" r:id="rId33"/>
    <p:sldId id="318" r:id="rId34"/>
    <p:sldId id="313" r:id="rId35"/>
    <p:sldId id="316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297" r:id="rId51"/>
    <p:sldId id="300" r:id="rId52"/>
    <p:sldId id="301" r:id="rId53"/>
    <p:sldId id="309" r:id="rId54"/>
    <p:sldId id="26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lender" initials="JB" lastIdx="1" clrIdx="0">
    <p:extLst>
      <p:ext uri="{19B8F6BF-5375-455C-9EA6-DF929625EA0E}">
        <p15:presenceInfo xmlns:p15="http://schemas.microsoft.com/office/powerpoint/2012/main" userId="42b54ad5a855c9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92488" autoAdjust="0"/>
  </p:normalViewPr>
  <p:slideViewPr>
    <p:cSldViewPr snapToGrid="0">
      <p:cViewPr varScale="1">
        <p:scale>
          <a:sx n="67" d="100"/>
          <a:sy n="67" d="100"/>
        </p:scale>
        <p:origin x="606" y="66"/>
      </p:cViewPr>
      <p:guideLst/>
    </p:cSldViewPr>
  </p:slideViewPr>
  <p:outlineViewPr>
    <p:cViewPr>
      <p:scale>
        <a:sx n="33" d="100"/>
        <a:sy n="33" d="100"/>
      </p:scale>
      <p:origin x="0" y="-73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DB877-FBA2-4FC2-81A1-995E441FB48D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7E61B-2499-4C8C-93DF-56A2205C7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Embarassment</a:t>
            </a:r>
            <a:r>
              <a:rPr lang="en-US" baseline="0"/>
              <a:t> of riches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Test-PSVersionRequirement.ps1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Imports the newest</a:t>
            </a:r>
            <a:r>
              <a:rPr lang="en-US" baseline="0"/>
              <a:t> module in the user module directory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80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Imports the newest</a:t>
            </a:r>
            <a:r>
              <a:rPr lang="en-US" baseline="0"/>
              <a:t> module in the user module directory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1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see</a:t>
            </a:r>
            <a:r>
              <a:rPr lang="en-US" baseline="0"/>
              <a:t> how Import-Module works.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Imports the newest</a:t>
            </a:r>
            <a:r>
              <a:rPr lang="en-US" baseline="0"/>
              <a:t> module in the directory ($env:PSModulePath)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68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Doesn't always</a:t>
            </a:r>
            <a:r>
              <a:rPr lang="en-US" baseline="0"/>
              <a:t> import the latest: PSReadline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7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Doesn't always</a:t>
            </a:r>
            <a:r>
              <a:rPr lang="en-US" baseline="0"/>
              <a:t> import the latest: PSReadline</a:t>
            </a:r>
            <a:br>
              <a:rPr lang="en-US" baseline="0"/>
            </a:br>
            <a:r>
              <a:rPr lang="en-US" baseline="0"/>
              <a:t>Get-Command 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1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demo. Keep going.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6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Embarassment</a:t>
            </a:r>
            <a:r>
              <a:rPr lang="en-US" baseline="0"/>
              <a:t> of riches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9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7E61B-2499-4C8C-93DF-56A2205C79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not a protest.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1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Microsoft</a:t>
            </a:r>
            <a:r>
              <a:rPr lang="en-US" baseline="0"/>
              <a:t> Health; </a:t>
            </a:r>
            <a:r>
              <a:rPr lang="en-US"/>
              <a:t>dir (Get-Module MicrosoftHealth).ModuleBase</a:t>
            </a:r>
            <a:br>
              <a:rPr lang="en-US"/>
            </a:br>
            <a:r>
              <a:rPr lang="en-US"/>
              <a:t>Pester                   Get-Module Pester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7E61B-2499-4C8C-93DF-56A2205C7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6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Get-InstalledModule : The RequiredVersion, MinimumVersion, MaximumVersion or AllVersions parameters are allowed only when you specify a single name as the value of the</a:t>
            </a:r>
          </a:p>
          <a:p>
            <a:r>
              <a:rPr lang="en-US"/>
              <a:t>Name parameter, without any wildcard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3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Test-PSVersionRequirement.ps1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8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7E61B-2499-4C8C-93DF-56A2205C7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7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Test-PSVersionRequirement.ps1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D60B-DC3F-474B-B07A-999236C4C0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0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55" y="5883582"/>
            <a:ext cx="1633944" cy="734918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blog/2015/10/23/using-module-qualified-cmdlet-nam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blog/2016/06/27/using-a-modulespecification-objec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blog/2016/02/17/update-module-5-0-adds-not-update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point.com/semantic-versioning-why-you-should-us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emver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modules/get-release-no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b/AvoidVersionChaos" TargetMode="External"/><Relationship Id="rId2" Type="http://schemas.openxmlformats.org/officeDocument/2006/relationships/hyperlink" Target="https://github.com/juneb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nfo.sapien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modules/get-release-note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modules/get-release-note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modules/which-version-does-import-module-impo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modules/which-version-does-import-module-impor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classes/import-powershell-classes-from-modu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index.php/scripting/scripting-modules/which-version-does-import-module-import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blog/2015/10/23/using-module-qualified-cmdlet-name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11321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apien.com/blog/2015/10/23/using-module-qualified-cmdlet-nam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Avoiding Version Chaos in a Multi-Version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1579" y="3780431"/>
            <a:ext cx="4117311" cy="184057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June Blender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Technology Evangelist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SAPIEN Technologies, Inc.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Microsoft Cloud &amp; Datacenter MVP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@juneb_get_help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7" y="4823121"/>
            <a:ext cx="1977591" cy="7978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795966" y="4823120"/>
            <a:ext cx="2237761" cy="797883"/>
            <a:chOff x="2943226" y="4543425"/>
            <a:chExt cx="2747092" cy="1036161"/>
          </a:xfrm>
        </p:grpSpPr>
        <p:sp>
          <p:nvSpPr>
            <p:cNvPr id="11" name="Rectangle 10"/>
            <p:cNvSpPr/>
            <p:nvPr/>
          </p:nvSpPr>
          <p:spPr>
            <a:xfrm>
              <a:off x="2943226" y="4543425"/>
              <a:ext cx="2747092" cy="10361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3302" y="4620348"/>
              <a:ext cx="2646939" cy="8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8953534" cy="1334395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Different versions of the same module </a:t>
            </a:r>
            <a:br>
              <a:rPr lang="en-US"/>
            </a:br>
            <a:r>
              <a:rPr lang="en-US"/>
              <a:t>… </a:t>
            </a:r>
            <a:r>
              <a:rPr lang="en-US" b="1"/>
              <a:t>in the same path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85" y="1934357"/>
            <a:ext cx="1042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4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70" y="513779"/>
            <a:ext cx="10018713" cy="1383601"/>
          </a:xfrm>
        </p:spPr>
        <p:txBody>
          <a:bodyPr anchor="t">
            <a:noAutofit/>
          </a:bodyPr>
          <a:lstStyle/>
          <a:p>
            <a:r>
              <a:rPr lang="en-US" sz="3200" b="1"/>
              <a:t>And, you can import them. </a:t>
            </a:r>
            <a:br>
              <a:rPr lang="en-US" sz="3200" b="1"/>
            </a:br>
            <a:r>
              <a:rPr lang="en-US" sz="3200" b="1"/>
              <a:t>    Into the same session.</a:t>
            </a:r>
            <a:br>
              <a:rPr lang="en-US" sz="3200" b="1"/>
            </a:br>
            <a:r>
              <a:rPr lang="en-US" sz="3200" b="1"/>
              <a:t>	All of them.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70" y="2266378"/>
            <a:ext cx="10339952" cy="33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 with the same name </a:t>
            </a:r>
            <a:br>
              <a:rPr lang="en-US"/>
            </a:br>
            <a:r>
              <a:rPr lang="en-US"/>
              <a:t>in different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6" y="2165380"/>
            <a:ext cx="11582938" cy="2311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40467" y="4951157"/>
            <a:ext cx="563006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Module-qualified name:</a:t>
            </a:r>
            <a:br>
              <a:rPr lang="en-US">
                <a:latin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PSCX\</a:t>
            </a:r>
            <a:r>
              <a:rPr lang="en-US">
                <a:latin typeface="Consolas" panose="020B0609020204030204" pitchFamily="49" charset="0"/>
              </a:rPr>
              <a:t>Expand-Archive </a:t>
            </a:r>
          </a:p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Microsoft.PowerShell.Archive\</a:t>
            </a:r>
            <a:r>
              <a:rPr lang="en-US">
                <a:latin typeface="Consolas" panose="020B0609020204030204" pitchFamily="49" charset="0"/>
              </a:rPr>
              <a:t>Expand-Archive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6627" y="6394940"/>
            <a:ext cx="4599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Using-module-qualified-cmdlet-names</a:t>
            </a:r>
            <a:endParaRPr lang="en-US" sz="200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2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modules with same 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62" y="1528900"/>
            <a:ext cx="8493224" cy="3650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11" y="5524164"/>
            <a:ext cx="600997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ModuleSpecification Object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Import-Module @{ModuleName='PowerShellLogging;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ModuleVersion = '1.1.0.1';</a:t>
            </a:r>
          </a:p>
          <a:p>
            <a:r>
              <a:rPr lang="en-US">
                <a:latin typeface="Consolas" panose="020B0609020204030204" pitchFamily="49" charset="0"/>
              </a:rPr>
              <a:t>GUID = cb29d29a-7c53-4cbf-987d-d0b7b8d8983a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8510" y="6416716"/>
            <a:ext cx="432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Using-a-ModuleSpecification-Object</a:t>
            </a:r>
            <a:endParaRPr lang="en-US" sz="200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84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What could possibly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087450"/>
            <a:ext cx="10018713" cy="3124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Which version of PowerShell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Which version of a module is imported?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Which version of a command runs?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How do different versions differ?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/>
              <a:t>How do I assure my script runs the command I want?</a:t>
            </a:r>
          </a:p>
        </p:txBody>
      </p:sp>
    </p:spTree>
    <p:extLst>
      <p:ext uri="{BB962C8B-B14F-4D97-AF65-F5344CB8AC3E}">
        <p14:creationId xmlns:p14="http://schemas.microsoft.com/office/powerpoint/2010/main" val="101220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About_MyModule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TOPIC</a:t>
            </a:r>
          </a:p>
          <a:p>
            <a:pPr marL="0" indent="0">
              <a:buNone/>
            </a:pPr>
            <a:r>
              <a:rPr lang="en-US"/>
              <a:t>    About_MyModule</a:t>
            </a:r>
          </a:p>
          <a:p>
            <a:pPr marL="0" indent="0">
              <a:buNone/>
            </a:pPr>
            <a:r>
              <a:rPr lang="en-US"/>
              <a:t>SHORT DESCRIPTION</a:t>
            </a:r>
          </a:p>
          <a:p>
            <a:pPr marL="0" indent="0">
              <a:buNone/>
            </a:pPr>
            <a:r>
              <a:rPr lang="en-US"/>
              <a:t>    …</a:t>
            </a:r>
          </a:p>
          <a:p>
            <a:pPr marL="0" indent="0">
              <a:buNone/>
            </a:pPr>
            <a:r>
              <a:rPr lang="en-US"/>
              <a:t>    This module requires Windows PowerShell 5.0.11086,  PSCX 3.3.12, </a:t>
            </a:r>
          </a:p>
          <a:p>
            <a:pPr marL="0" indent="0">
              <a:buNone/>
            </a:pPr>
            <a:r>
              <a:rPr lang="en-US"/>
              <a:t>    PSLogging 2.5.3, </a:t>
            </a:r>
            <a:r>
              <a:rPr lang="en-US">
                <a:solidFill>
                  <a:srgbClr val="C00000"/>
                </a:solidFill>
              </a:rPr>
              <a:t>and lots of luck</a:t>
            </a:r>
            <a:r>
              <a:rPr lang="en-US"/>
              <a:t>. 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    Each of these modules requires other versions of other modules…</a:t>
            </a:r>
          </a:p>
        </p:txBody>
      </p:sp>
    </p:spTree>
    <p:extLst>
      <p:ext uri="{BB962C8B-B14F-4D97-AF65-F5344CB8AC3E}">
        <p14:creationId xmlns:p14="http://schemas.microsoft.com/office/powerpoint/2010/main" val="339599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3" y="0"/>
            <a:ext cx="9417994" cy="9057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826" y="2820999"/>
            <a:ext cx="3752860" cy="1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Side-by-side:  How do they do it?</a:t>
            </a:r>
            <a:br>
              <a:rPr lang="en-US"/>
            </a:br>
            <a:r>
              <a:rPr lang="en-US"/>
              <a:t>     </a:t>
            </a:r>
            <a:r>
              <a:rPr lang="en-US" sz="3600">
                <a:solidFill>
                  <a:srgbClr val="0070C0"/>
                </a:solidFill>
              </a:rPr>
              <a:t>"Version-Wrapped Modules"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Modules in a version subdirectory</a:t>
            </a:r>
          </a:p>
          <a:p>
            <a:pPr marL="0" indent="0">
              <a:buNone/>
            </a:pPr>
            <a:r>
              <a:rPr lang="en-US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81" y="2419350"/>
            <a:ext cx="5743575" cy="443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88349" y="586909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57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29613" y="479685"/>
            <a:ext cx="2987961" cy="8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PowerShellGet on PowerShell </a:t>
            </a:r>
            <a:r>
              <a:rPr lang="en-US" sz="3600">
                <a:solidFill>
                  <a:srgbClr val="C00000"/>
                </a:solidFill>
              </a:rPr>
              <a:t>5.0+</a:t>
            </a:r>
            <a:br>
              <a:rPr lang="en-US" sz="3600">
                <a:solidFill>
                  <a:srgbClr val="C00000"/>
                </a:solidFill>
              </a:rPr>
            </a:br>
            <a:r>
              <a:rPr lang="en-US" sz="3600">
                <a:solidFill>
                  <a:srgbClr val="0070C0"/>
                </a:solidFill>
              </a:rPr>
              <a:t>Installs versioned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48" y="1658708"/>
            <a:ext cx="8270219" cy="4358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9345" y="676072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 Not on &lt;=4.0</a:t>
            </a:r>
          </a:p>
        </p:txBody>
      </p:sp>
    </p:spTree>
    <p:extLst>
      <p:ext uri="{BB962C8B-B14F-4D97-AF65-F5344CB8AC3E}">
        <p14:creationId xmlns:p14="http://schemas.microsoft.com/office/powerpoint/2010/main" val="128593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0"/>
            <a:ext cx="11568418" cy="1325563"/>
          </a:xfrm>
        </p:spPr>
        <p:txBody>
          <a:bodyPr/>
          <a:lstStyle/>
          <a:p>
            <a:r>
              <a:rPr lang="en-US"/>
              <a:t>Update-Module in PowerShellGet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325563"/>
            <a:ext cx="11568418" cy="43513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Adds</a:t>
            </a:r>
            <a:r>
              <a:rPr lang="en-US" sz="2400"/>
              <a:t> the newest version of the module to the same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45" y="1928148"/>
            <a:ext cx="7316259" cy="2780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3792" y="6467381"/>
            <a:ext cx="3277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Update-module-5-0-adds-not-updates</a:t>
            </a:r>
            <a:endParaRPr lang="en-US" sz="140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979" y="3124201"/>
            <a:ext cx="8191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Tested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 sz="2800">
                <a:solidFill>
                  <a:srgbClr val="C00000"/>
                </a:solidFill>
              </a:rPr>
              <a:t>The information in this presentation applies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Windows PowerShell</a:t>
            </a:r>
            <a:r>
              <a:rPr lang="en-US"/>
              <a:t> 5.0.10586.122, 5.0.11082.1000, 5.0.14279.1000</a:t>
            </a:r>
          </a:p>
          <a:p>
            <a:pPr marL="457200" lvl="1" indent="0">
              <a:buNone/>
            </a:pPr>
            <a:r>
              <a:rPr lang="en-US"/>
              <a:t>			        5.1.14393.187, 5.1.14393.1000, 6.0.0.9, 6.0.0.10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Microsoft.PowerShell.Core</a:t>
            </a:r>
            <a:r>
              <a:rPr lang="en-US"/>
              <a:t>\Get-Command, Get-Module, Import-Module 3.0.0.0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PowerShellGet</a:t>
            </a:r>
            <a:r>
              <a:rPr lang="en-US"/>
              <a:t> 1.0.0.1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PackageManagement</a:t>
            </a:r>
            <a:r>
              <a:rPr lang="en-US"/>
              <a:t> 1.0.0.1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649" y="321204"/>
            <a:ext cx="3221563" cy="146595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156886" y="5622974"/>
            <a:ext cx="2747092" cy="1036161"/>
            <a:chOff x="2943226" y="4543425"/>
            <a:chExt cx="2747092" cy="1036161"/>
          </a:xfrm>
        </p:grpSpPr>
        <p:sp>
          <p:nvSpPr>
            <p:cNvPr id="6" name="Rectangle 5"/>
            <p:cNvSpPr/>
            <p:nvPr/>
          </p:nvSpPr>
          <p:spPr>
            <a:xfrm>
              <a:off x="2943226" y="4543425"/>
              <a:ext cx="2747092" cy="10361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3302" y="4620348"/>
              <a:ext cx="2646939" cy="8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33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Avoid Version Chaos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Require a version of </a:t>
            </a:r>
            <a:r>
              <a:rPr lang="en-US" sz="2800" strike="sngStrike"/>
              <a:t>Windows</a:t>
            </a:r>
            <a:r>
              <a:rPr lang="en-US" sz="2800"/>
              <a:t> PowerShell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Require and/or import the versions of the modules you need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Specify the command that runs: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/>
              <a:t>Module-qualified names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/>
              <a:t>Fully-qualified names (with versions)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strike="sngStrike"/>
              <a:t>Prefixes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Add versions &amp; dates help, blogs, videos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 a version of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 sz="3600"/>
              <a:t>Easy!  </a:t>
            </a:r>
            <a:r>
              <a:rPr lang="en-US" sz="3600">
                <a:solidFill>
                  <a:schemeClr val="accent5"/>
                </a:solidFill>
              </a:rPr>
              <a:t>#Requires -Version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88349" y="586909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132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6436432" cy="712237"/>
          </a:xfrm>
        </p:spPr>
        <p:txBody>
          <a:bodyPr anchor="t"/>
          <a:lstStyle/>
          <a:p>
            <a:r>
              <a:rPr lang="en-US"/>
              <a:t>#Requires -Version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227244"/>
            <a:ext cx="11568418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Specifies the </a:t>
            </a:r>
            <a:r>
              <a:rPr lang="en-US" i="1"/>
              <a:t>minimum</a:t>
            </a:r>
            <a:r>
              <a:rPr lang="en-US"/>
              <a:t> version (not a required version)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Inspects only </a:t>
            </a:r>
            <a:r>
              <a:rPr lang="en-US" b="1"/>
              <a:t>Major</a:t>
            </a:r>
            <a:r>
              <a:rPr lang="en-US"/>
              <a:t> and </a:t>
            </a:r>
            <a:r>
              <a:rPr lang="en-US" b="1"/>
              <a:t>Minor</a:t>
            </a:r>
            <a:r>
              <a:rPr lang="en-US"/>
              <a:t> properties, not </a:t>
            </a:r>
            <a:r>
              <a:rPr lang="en-US" b="1"/>
              <a:t>Build</a:t>
            </a:r>
            <a:r>
              <a:rPr lang="en-US"/>
              <a:t> or </a:t>
            </a:r>
            <a:r>
              <a:rPr lang="en-US" b="1"/>
              <a:t>Revision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Works on same way on 6.0+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2" y="3430204"/>
            <a:ext cx="4915891" cy="22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 a version of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318" y="1592236"/>
            <a:ext cx="10058400" cy="436347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 To test major and minor build numbers, use </a:t>
            </a:r>
            <a:r>
              <a:rPr lang="en-US" sz="2400">
                <a:solidFill>
                  <a:srgbClr val="C00000"/>
                </a:solidFill>
              </a:rPr>
              <a:t>#Requires -Version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 To test build or revision, use: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-gt, -ge, -lt, -le, eq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$PSVersionTable.PSVersion.CompareTo( &lt;version&gt; )</a:t>
            </a:r>
          </a:p>
          <a:p>
            <a:r>
              <a:rPr lang="en-US" sz="2400"/>
              <a:t> Test on 2.0 - 6.0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18" y="4036944"/>
            <a:ext cx="8791098" cy="15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4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8971402" cy="712237"/>
          </a:xfrm>
        </p:spPr>
        <p:txBody>
          <a:bodyPr anchor="t"/>
          <a:lstStyle/>
          <a:p>
            <a:r>
              <a:rPr lang="en-US"/>
              <a:t>$PSVersionTable.PSVersion 6.0+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227244"/>
            <a:ext cx="11568418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New type: System.Management.Automation.</a:t>
            </a:r>
            <a:r>
              <a:rPr lang="en-US">
                <a:solidFill>
                  <a:srgbClr val="C00000"/>
                </a:solidFill>
              </a:rPr>
              <a:t>SemanticVersion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71" y="2100734"/>
            <a:ext cx="9245689" cy="30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5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6228202" cy="712237"/>
          </a:xfrm>
        </p:spPr>
        <p:txBody>
          <a:bodyPr anchor="t"/>
          <a:lstStyle/>
          <a:p>
            <a:r>
              <a:rPr lang="en-US"/>
              <a:t>Semantic Versioning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96" y="1227244"/>
            <a:ext cx="7568115" cy="167891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Predictable, Meaningful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Agreement/contract about meaning of version numbers</a:t>
            </a:r>
            <a:endParaRPr lang="en-US" sz="240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Works only when everyone complies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017280"/>
              </p:ext>
            </p:extLst>
          </p:nvPr>
        </p:nvGraphicFramePr>
        <p:xfrm>
          <a:off x="2059161" y="2906162"/>
          <a:ext cx="6460150" cy="18542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232182">
                  <a:extLst>
                    <a:ext uri="{9D8B030D-6E8A-4147-A177-3AD203B41FA5}">
                      <a16:colId xmlns:a16="http://schemas.microsoft.com/office/drawing/2014/main" val="2691732325"/>
                    </a:ext>
                  </a:extLst>
                </a:gridCol>
                <a:gridCol w="4227968">
                  <a:extLst>
                    <a:ext uri="{9D8B030D-6E8A-4147-A177-3AD203B41FA5}">
                      <a16:colId xmlns:a16="http://schemas.microsoft.com/office/drawing/2014/main" val="383932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Increment when: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4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Breaking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6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New feature</a:t>
                      </a:r>
                      <a:r>
                        <a:rPr lang="en-US" b="1" baseline="0">
                          <a:solidFill>
                            <a:schemeClr val="bg1"/>
                          </a:solidFill>
                        </a:rPr>
                        <a:t> (backward-compatible)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6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Bug fix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4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Pre-release and build metadata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3144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70163" y="6427960"/>
            <a:ext cx="7834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3"/>
              </a:rPr>
              <a:t>https://www.sitepoint.com/semantic-versioning-why-you-should-using/</a:t>
            </a:r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4079614" y="6138250"/>
            <a:ext cx="446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4"/>
              </a:rPr>
              <a:t>Semantic Versioning 2.0.0</a:t>
            </a:r>
            <a:r>
              <a:rPr lang="en-US" sz="2000"/>
              <a:t> (specification)</a:t>
            </a:r>
          </a:p>
        </p:txBody>
      </p:sp>
    </p:spTree>
    <p:extLst>
      <p:ext uri="{BB962C8B-B14F-4D97-AF65-F5344CB8AC3E}">
        <p14:creationId xmlns:p14="http://schemas.microsoft.com/office/powerpoint/2010/main" val="186412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#Requires &amp; SemanticVersion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280" y="1872894"/>
            <a:ext cx="10058400" cy="28439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#Requires -Version takes Version object, not SemanticVersion</a:t>
            </a:r>
          </a:p>
          <a:p>
            <a:pPr lvl="1"/>
            <a:r>
              <a:rPr lang="en-US"/>
              <a:t>#Requires -Version 6.0.0   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#Not 6.0.0-alpha</a:t>
            </a:r>
          </a:p>
          <a:p>
            <a:r>
              <a:rPr lang="en-US" sz="2400"/>
              <a:t>To test Patch or Label, use: -lt, -le, eq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You can compare version strings to Version/SemanticVersion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Test on 2.0 - 6.0+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88349" y="586909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7305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#Requires &amp; SemanticVersion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569" y="1519808"/>
            <a:ext cx="10058400" cy="436347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52" y="3229399"/>
            <a:ext cx="8984692" cy="16323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8638" y="1549753"/>
            <a:ext cx="10058400" cy="436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cannot create SemanticVersion on PS &lt;6.0 (by default)</a:t>
            </a:r>
          </a:p>
          <a:p>
            <a:r>
              <a:rPr lang="en-US"/>
              <a:t>You can use Version object</a:t>
            </a:r>
          </a:p>
          <a:p>
            <a:r>
              <a:rPr lang="en-US"/>
              <a:t>You can use SemanticVersion string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7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have my version of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825625"/>
            <a:ext cx="11568418" cy="8813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>
                <a:solidFill>
                  <a:schemeClr val="accent5"/>
                </a:solidFill>
              </a:rPr>
              <a:t>Now I want my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1972" y="2706986"/>
            <a:ext cx="51379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Release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#Requires -Module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Using module (5.0+)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ModuleSpecification hash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Version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60553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2982"/>
            <a:ext cx="10058400" cy="1450757"/>
          </a:xfrm>
        </p:spPr>
        <p:txBody>
          <a:bodyPr/>
          <a:lstStyle/>
          <a:p>
            <a:r>
              <a:rPr lang="en-US"/>
              <a:t>Find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7916"/>
            <a:ext cx="11094720" cy="4023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Read the comments:  </a:t>
            </a:r>
            <a:r>
              <a:rPr lang="en-US" sz="2000">
                <a:solidFill>
                  <a:schemeClr val="tx1"/>
                </a:solidFill>
              </a:rPr>
              <a:t>NEW in PowerShell Gallery</a:t>
            </a:r>
          </a:p>
          <a:p>
            <a:r>
              <a:rPr lang="en-US">
                <a:solidFill>
                  <a:schemeClr val="tx1"/>
                </a:solidFill>
              </a:rPr>
              <a:t>Check release notes: </a:t>
            </a:r>
          </a:p>
          <a:p>
            <a:pPr lvl="1"/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(Find-Module &lt;Name&gt;).ReleaseNotes</a:t>
            </a:r>
          </a:p>
          <a:p>
            <a:pPr lvl="1"/>
            <a:r>
              <a:rPr lang="en-US" sz="2000">
                <a:latin typeface="Consolas" panose="020B0609020204030204" pitchFamily="49" charset="0"/>
              </a:rPr>
              <a:t>(Get-InstalledModule &lt;Name&gt;).ReleaseNotes</a:t>
            </a:r>
            <a:endParaRPr 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>
                <a:latin typeface="Consolas" panose="020B0609020204030204" pitchFamily="49" charset="0"/>
              </a:rPr>
              <a:t>(Get-Module &lt;Name&gt;).ReleaseNotes</a:t>
            </a:r>
          </a:p>
          <a:p>
            <a:r>
              <a:rPr lang="en-US"/>
              <a:t>Check AdditionalMetadata:</a:t>
            </a:r>
          </a:p>
          <a:p>
            <a:pPr lvl="1"/>
            <a:r>
              <a:rPr lang="en-US" sz="2000"/>
              <a:t>All string values, case-sensitive</a:t>
            </a:r>
            <a:br>
              <a:rPr lang="en-US" sz="2000"/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6403248"/>
            <a:ext cx="1721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Get-release-notes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&amp; Code for All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https://github.com/juneb</a:t>
            </a:r>
            <a:endParaRPr lang="en-US"/>
          </a:p>
          <a:p>
            <a:r>
              <a:rPr lang="en-US">
                <a:hlinkClick r:id="rId3"/>
              </a:rPr>
              <a:t>https://github.com/juneb/AvoidVersionChaos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8688" y="551497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hlinkClick r:id="rId4"/>
              </a:rPr>
              <a:t>http://info.sapien.com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89357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3921" y="298764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(Find-Module &lt;Name&gt;).ReleaseNotes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11" y="938235"/>
            <a:ext cx="6635174" cy="4822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765" y="6411064"/>
            <a:ext cx="1721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Get-release-notes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20678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133" y="824726"/>
            <a:ext cx="7697188" cy="4970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921" y="298764"/>
            <a:ext cx="114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Find-Module &lt;Name&gt; -AllVersions | Format-Table Name, Version, ReleaseNotes -Wrap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6403248"/>
            <a:ext cx="1721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Get-release-notes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97618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CompatiblePSEditions (5.1+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182687"/>
            <a:ext cx="11568418" cy="1217613"/>
          </a:xfrm>
        </p:spPr>
        <p:txBody>
          <a:bodyPr/>
          <a:lstStyle/>
          <a:p>
            <a:r>
              <a:rPr lang="en-US"/>
              <a:t>Values are </a:t>
            </a:r>
            <a:r>
              <a:rPr lang="en-US" b="1"/>
              <a:t>Desktop</a:t>
            </a:r>
            <a:r>
              <a:rPr lang="en-US"/>
              <a:t> (Full PS), </a:t>
            </a:r>
            <a:r>
              <a:rPr lang="en-US" b="1"/>
              <a:t>Core</a:t>
            </a:r>
            <a:r>
              <a:rPr lang="en-US"/>
              <a:t> (Nano, IoT)</a:t>
            </a:r>
          </a:p>
          <a:p>
            <a:r>
              <a:rPr lang="en-US"/>
              <a:t>Module manifest key (not compatible before 5.1)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8" y="2400300"/>
            <a:ext cx="882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2982"/>
            <a:ext cx="10058400" cy="1450757"/>
          </a:xfrm>
        </p:spPr>
        <p:txBody>
          <a:bodyPr/>
          <a:lstStyle/>
          <a:p>
            <a:r>
              <a:rPr lang="en-US"/>
              <a:t>Require a module and version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885714" cy="4023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5"/>
                </a:solidFill>
              </a:rPr>
              <a:t>#Requires (1.0+)</a:t>
            </a:r>
          </a:p>
          <a:p>
            <a:r>
              <a:rPr lang="en-US">
                <a:solidFill>
                  <a:schemeClr val="accent5"/>
                </a:solidFill>
              </a:rPr>
              <a:t>Using module (5.0)</a:t>
            </a:r>
          </a:p>
          <a:p>
            <a:r>
              <a:rPr lang="en-US">
                <a:solidFill>
                  <a:schemeClr val="accent5"/>
                </a:solidFill>
              </a:rPr>
              <a:t>Import-Module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6403248"/>
            <a:ext cx="3973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Which-version-does-import-module-import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961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2982"/>
            <a:ext cx="10058400" cy="1450757"/>
          </a:xfrm>
        </p:spPr>
        <p:txBody>
          <a:bodyPr/>
          <a:lstStyle/>
          <a:p>
            <a:r>
              <a:rPr lang="en-US"/>
              <a:t>Require a module:  </a:t>
            </a:r>
            <a:r>
              <a:rPr lang="en-US" b="1"/>
              <a:t>#Requires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885714" cy="402336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5"/>
                </a:solidFill>
              </a:rPr>
              <a:t>#Requires -Module &lt;String&gt;</a:t>
            </a:r>
          </a:p>
          <a:p>
            <a:r>
              <a:rPr lang="en-US" sz="3600">
                <a:solidFill>
                  <a:schemeClr val="accent5"/>
                </a:solidFill>
              </a:rPr>
              <a:t>#Requires -Module &lt;ModuleSpecification&gt;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Imports the first version of the module that it discovers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   ($env:PSModulePath order)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Default behavior is same as Import-Module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Must be the first line in the script, else </a:t>
            </a:r>
            <a:r>
              <a:rPr lang="en-US">
                <a:solidFill>
                  <a:srgbClr val="FF0000"/>
                </a:solidFill>
              </a:rPr>
              <a:t>run first anyway!</a:t>
            </a:r>
            <a:r>
              <a:rPr lang="en-US"/>
              <a:t> (5.0+)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6403248"/>
            <a:ext cx="3973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Which-version-does-import-module-import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1155680" y="637247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3591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2982"/>
            <a:ext cx="10058400" cy="1450757"/>
          </a:xfrm>
        </p:spPr>
        <p:txBody>
          <a:bodyPr/>
          <a:lstStyle/>
          <a:p>
            <a:r>
              <a:rPr lang="en-US"/>
              <a:t>Require a module: </a:t>
            </a:r>
            <a:r>
              <a:rPr lang="en-US" b="1"/>
              <a:t>Using  (5.0+)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11168"/>
            <a:ext cx="10885714" cy="402336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5"/>
                </a:solidFill>
              </a:rPr>
              <a:t>Using module &lt;String&gt;</a:t>
            </a:r>
          </a:p>
          <a:p>
            <a:r>
              <a:rPr lang="en-US" sz="3600">
                <a:solidFill>
                  <a:schemeClr val="accent5"/>
                </a:solidFill>
              </a:rPr>
              <a:t>Using module &lt;ModuleSpecification&gt;</a:t>
            </a:r>
          </a:p>
          <a:p>
            <a:pPr marL="0" indent="0">
              <a:buNone/>
            </a:pPr>
            <a:endParaRPr lang="en-US" sz="36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Imports the first version of the module that it discovers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($env:PSModulePath order)</a:t>
            </a:r>
          </a:p>
          <a:p>
            <a:r>
              <a:rPr lang="en-US"/>
              <a:t> Same as Import-Module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Imports </a:t>
            </a:r>
            <a:r>
              <a:rPr lang="en-US">
                <a:solidFill>
                  <a:srgbClr val="FF0000"/>
                </a:solidFill>
              </a:rPr>
              <a:t>classes</a:t>
            </a:r>
            <a:r>
              <a:rPr lang="en-US"/>
              <a:t> defined in module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Must be the first line in the script, else </a:t>
            </a:r>
            <a:r>
              <a:rPr lang="en-US" b="1"/>
              <a:t>error  (parser warning!!)</a:t>
            </a:r>
            <a:br>
              <a:rPr lang="en-US"/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6403248"/>
            <a:ext cx="462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3"/>
              </a:rPr>
              <a:t>Import-powershell-classes-from-modules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646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90" y="286603"/>
            <a:ext cx="10607040" cy="1450757"/>
          </a:xfrm>
        </p:spPr>
        <p:txBody>
          <a:bodyPr>
            <a:normAutofit/>
          </a:bodyPr>
          <a:lstStyle/>
          <a:p>
            <a:r>
              <a:rPr lang="en-US" sz="4400"/>
              <a:t>ModuleSpecification  (3.0)</a:t>
            </a:r>
            <a:br>
              <a:rPr lang="en-US" sz="4400"/>
            </a:br>
            <a:r>
              <a:rPr lang="en-US" sz="2000"/>
              <a:t>[Microsoft.PowerShell.Commands.ModuleSpecification]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189" y="1737360"/>
            <a:ext cx="10903131" cy="4023360"/>
          </a:xfrm>
        </p:spPr>
        <p:txBody>
          <a:bodyPr>
            <a:normAutofit/>
          </a:bodyPr>
          <a:lstStyle/>
          <a:p>
            <a:pPr marL="544068" lvl="1" indent="-342900"/>
            <a:r>
              <a:rPr lang="en-US" sz="2400">
                <a:solidFill>
                  <a:schemeClr val="tx1"/>
                </a:solidFill>
              </a:rPr>
              <a:t>#Requires -Module</a:t>
            </a:r>
          </a:p>
          <a:p>
            <a:pPr marL="544068" lvl="1" indent="-342900"/>
            <a:r>
              <a:rPr lang="en-US"/>
              <a:t>Using module (PS 5.0+)</a:t>
            </a:r>
            <a:endParaRPr lang="en-US" sz="2400">
              <a:solidFill>
                <a:schemeClr val="tx1"/>
              </a:solidFill>
            </a:endParaRPr>
          </a:p>
          <a:p>
            <a:pPr marL="544068" lvl="1" indent="-342900"/>
            <a:r>
              <a:rPr lang="en-US" sz="2400">
                <a:solidFill>
                  <a:schemeClr val="tx1"/>
                </a:solidFill>
              </a:rPr>
              <a:t>Parameters: -FullyQualifiedName, -FullyQualifiedModule</a:t>
            </a:r>
            <a:br>
              <a:rPr lang="en-US" sz="2400">
                <a:solidFill>
                  <a:schemeClr val="tx1"/>
                </a:solidFill>
              </a:rPr>
            </a:br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@{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ModuleName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=&lt;string&gt;; </a:t>
            </a:r>
            <a:r>
              <a:rPr lang="en-US" sz="2000" b="1">
                <a:solidFill>
                  <a:srgbClr val="0070C0"/>
                </a:solidFill>
                <a:latin typeface="Lucida Console" panose="020B0609040504020204" pitchFamily="49" charset="0"/>
              </a:rPr>
              <a:t>Module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Version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=&lt;Version&gt;  [;</a:t>
            </a:r>
            <a:r>
              <a:rPr lang="en-US" sz="2000">
                <a:solidFill>
                  <a:srgbClr val="C00000"/>
                </a:solidFill>
                <a:latin typeface="Lucida Console" panose="020B0609040504020204" pitchFamily="49" charset="0"/>
              </a:rPr>
              <a:t>GUID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=&lt;GUID&gt;]}</a:t>
            </a:r>
          </a:p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@{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ModuleName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=&lt;string&gt;; </a:t>
            </a:r>
            <a:r>
              <a:rPr lang="en-US" sz="2000" b="1">
                <a:solidFill>
                  <a:srgbClr val="0070C0"/>
                </a:solidFill>
                <a:latin typeface="Lucida Console" panose="020B0609040504020204" pitchFamily="49" charset="0"/>
              </a:rPr>
              <a:t>Maximum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Version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=&lt;Version&gt; [;</a:t>
            </a:r>
            <a:r>
              <a:rPr lang="en-US" sz="2000">
                <a:solidFill>
                  <a:srgbClr val="C00000"/>
                </a:solidFill>
                <a:latin typeface="Lucida Console" panose="020B0609040504020204" pitchFamily="49" charset="0"/>
              </a:rPr>
              <a:t>GUID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=&lt;GUID&gt;]}</a:t>
            </a:r>
          </a:p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@{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ModuleName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=&lt;string&gt;; </a:t>
            </a:r>
            <a:r>
              <a:rPr lang="en-US" sz="2000" b="1">
                <a:solidFill>
                  <a:srgbClr val="0070C0"/>
                </a:solidFill>
                <a:latin typeface="Lucida Console" panose="020B0609040504020204" pitchFamily="49" charset="0"/>
              </a:rPr>
              <a:t>Required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Version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=&lt;Version&gt;[;</a:t>
            </a:r>
            <a:r>
              <a:rPr lang="en-US" sz="2000">
                <a:solidFill>
                  <a:srgbClr val="C00000"/>
                </a:solidFill>
                <a:latin typeface="Lucida Console" panose="020B0609040504020204" pitchFamily="49" charset="0"/>
              </a:rPr>
              <a:t>GUID</a:t>
            </a: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=&lt;GUID&gt;]} (5.0)</a:t>
            </a:r>
          </a:p>
          <a:p>
            <a:pPr marL="201168" lvl="1" indent="0">
              <a:buNone/>
            </a:pPr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To test your module spec, cast it!</a:t>
            </a:r>
          </a:p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Lucida Console" panose="020B0609040504020204" pitchFamily="49" charset="0"/>
              </a:rPr>
              <a:t>[Microsoft.PowerShell.Commands.ModuleSpecification]@{...}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5680" y="637247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73348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83" y="122427"/>
            <a:ext cx="10058400" cy="1450757"/>
          </a:xfrm>
        </p:spPr>
        <p:txBody>
          <a:bodyPr/>
          <a:lstStyle/>
          <a:p>
            <a:r>
              <a:rPr lang="en-US"/>
              <a:t>Require a module : Module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573184"/>
            <a:ext cx="11904617" cy="18773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#Requires -Module Pester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#Requires -Module @{ModuleName='Pester';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ModuleVersion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='3.3.9'}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#Requires -Module @{ModuleName='Pester';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MaximumVersion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='3.3.9'}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#Requires -Module @{ModuleName='Pester';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RequiredVersion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='3.3.9'}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383" y="3638050"/>
            <a:ext cx="10516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** </a:t>
            </a:r>
            <a:r>
              <a:rPr lang="en-US" sz="2800" b="1"/>
              <a:t>ModuleVersion</a:t>
            </a:r>
            <a:r>
              <a:rPr lang="en-US" sz="2800"/>
              <a:t> == MinimumVersion</a:t>
            </a:r>
          </a:p>
          <a:p>
            <a:r>
              <a:rPr lang="en-US" sz="2800">
                <a:solidFill>
                  <a:srgbClr val="FF0000"/>
                </a:solidFill>
              </a:rPr>
              <a:t>** </a:t>
            </a:r>
            <a:r>
              <a:rPr lang="en-US" sz="2800" b="1"/>
              <a:t>-</a:t>
            </a:r>
            <a:r>
              <a:rPr lang="en-US" sz="2800" b="1">
                <a:solidFill>
                  <a:srgbClr val="FF0000"/>
                </a:solidFill>
              </a:rPr>
              <a:t>Min/Max </a:t>
            </a:r>
            <a:r>
              <a:rPr lang="en-US" sz="2800" b="1"/>
              <a:t>version</a:t>
            </a:r>
            <a:r>
              <a:rPr lang="en-US" sz="2800"/>
              <a:t> don't import the earliest/latest version.</a:t>
            </a:r>
            <a:br>
              <a:rPr lang="en-US" sz="2800"/>
            </a:br>
            <a:r>
              <a:rPr lang="en-US" sz="2800"/>
              <a:t>They import the first version </a:t>
            </a:r>
            <a:r>
              <a:rPr lang="en-US" sz="2800">
                <a:solidFill>
                  <a:srgbClr val="FF0000"/>
                </a:solidFill>
              </a:rPr>
              <a:t>discovered</a:t>
            </a:r>
            <a:r>
              <a:rPr lang="en-US" sz="2800"/>
              <a:t> that meets the requirements.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03001" y="595787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3042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98" y="232982"/>
            <a:ext cx="10058400" cy="1450757"/>
          </a:xfrm>
        </p:spPr>
        <p:txBody>
          <a:bodyPr/>
          <a:lstStyle/>
          <a:p>
            <a:r>
              <a:rPr lang="en-US"/>
              <a:t>Use a GUID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03" y="1683739"/>
            <a:ext cx="11568418" cy="43513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Import-Module </a:t>
            </a:r>
            <a:r>
              <a:rPr lang="en-US" sz="2400">
                <a:solidFill>
                  <a:srgbClr val="FF0000"/>
                </a:solidFill>
              </a:rPr>
              <a:t>-FullyQualifedName</a:t>
            </a:r>
            <a:r>
              <a:rPr lang="en-US" sz="2400">
                <a:solidFill>
                  <a:schemeClr val="tx1"/>
                </a:solidFill>
              </a:rPr>
              <a:t> @{ ModuleName = 'PowerShellLogging';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                                          RequiredVersion = '1.1.0.1';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                                          </a:t>
            </a:r>
            <a:r>
              <a:rPr lang="en-US" sz="2400">
                <a:solidFill>
                  <a:srgbClr val="FF0000"/>
                </a:solidFill>
              </a:rPr>
              <a:t>GUID = '345320b5-bdc3-4ab6-a13e-fcb019362fe6'</a:t>
            </a:r>
            <a:r>
              <a:rPr lang="en-US" sz="240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7" y="3053844"/>
            <a:ext cx="10002182" cy="2821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0440" y="6292158"/>
            <a:ext cx="661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#Requires won't import non-default module. Use Import-Module.</a:t>
            </a:r>
          </a:p>
        </p:txBody>
      </p:sp>
    </p:spTree>
    <p:extLst>
      <p:ext uri="{BB962C8B-B14F-4D97-AF65-F5344CB8AC3E}">
        <p14:creationId xmlns:p14="http://schemas.microsoft.com/office/powerpoint/2010/main" val="397618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608342"/>
            <a:ext cx="11568418" cy="435133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-Version (3.0);  </a:t>
            </a:r>
            <a:r>
              <a:rPr lang="en-US" sz="2200">
                <a:solidFill>
                  <a:srgbClr val="FF0000"/>
                </a:solidFill>
              </a:rPr>
              <a:t>Alias = MinimumVersion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-RequiredVersion (3.0)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-MaximumVersion (5.0)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-AllVersions (PowerShellGet, PackageManagement)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08" y="3503353"/>
            <a:ext cx="9586719" cy="23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6" y="325573"/>
            <a:ext cx="12054454" cy="1752599"/>
          </a:xfrm>
        </p:spPr>
        <p:txBody>
          <a:bodyPr anchor="t"/>
          <a:lstStyle/>
          <a:p>
            <a:r>
              <a:rPr lang="en-US"/>
              <a:t>Many supported versions of </a:t>
            </a:r>
            <a:r>
              <a:rPr lang="en-US" strike="sngStrike">
                <a:solidFill>
                  <a:srgbClr val="FF0000"/>
                </a:solidFill>
              </a:rPr>
              <a:t>Windows</a:t>
            </a:r>
            <a:r>
              <a:rPr lang="en-US"/>
              <a:t> PowerShell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8186" y="1303699"/>
            <a:ext cx="53655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Windows PowerShell 2.0</a:t>
            </a:r>
          </a:p>
          <a:p>
            <a:endParaRPr lang="en-US" sz="2000"/>
          </a:p>
          <a:p>
            <a:r>
              <a:rPr lang="en-US" sz="2000"/>
              <a:t>Windows PowerShell 3.0</a:t>
            </a:r>
          </a:p>
          <a:p>
            <a:endParaRPr lang="en-US" sz="2000"/>
          </a:p>
          <a:p>
            <a:r>
              <a:rPr lang="en-US" sz="2000"/>
              <a:t>Windows PowerShell 4.0</a:t>
            </a:r>
          </a:p>
          <a:p>
            <a:endParaRPr lang="en-US" sz="2000"/>
          </a:p>
          <a:p>
            <a:r>
              <a:rPr lang="en-US" sz="2000"/>
              <a:t>Windows PowerShell 5.0.</a:t>
            </a:r>
            <a:r>
              <a:rPr lang="en-US" sz="2000" i="1"/>
              <a:t>n.n</a:t>
            </a:r>
          </a:p>
          <a:p>
            <a:endParaRPr lang="en-US" sz="2000"/>
          </a:p>
          <a:p>
            <a:r>
              <a:rPr lang="en-US" sz="2000"/>
              <a:t>Windows PowerShell 5.1.</a:t>
            </a:r>
            <a:r>
              <a:rPr lang="en-US" sz="2000" i="1"/>
              <a:t>n.n</a:t>
            </a:r>
          </a:p>
          <a:p>
            <a:endParaRPr lang="en-US" sz="2000"/>
          </a:p>
          <a:p>
            <a:r>
              <a:rPr lang="en-US" sz="2000"/>
              <a:t>PowerShell 6.0.0-alpha (6.0.0.9, 6.0.0.10, 6.0.0.11)</a:t>
            </a:r>
          </a:p>
        </p:txBody>
      </p:sp>
    </p:spTree>
    <p:extLst>
      <p:ext uri="{BB962C8B-B14F-4D97-AF65-F5344CB8AC3E}">
        <p14:creationId xmlns:p14="http://schemas.microsoft.com/office/powerpoint/2010/main" val="409822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Cmdlets with Version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6364"/>
            <a:ext cx="11094720" cy="4311223"/>
          </a:xfrm>
        </p:spPr>
        <p:txBody>
          <a:bodyPr numCol="3">
            <a:noAutofit/>
          </a:bodyPr>
          <a:lstStyle/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Find-DscResource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Find-Module 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Find-Package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Find-PackageProvider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Find-Script 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Get-InstalledModule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Get-InstalledScript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Get-Package 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Install-Module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Install-Script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Install-Package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Install-PackageProvider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Import-Module</a:t>
            </a:r>
            <a:r>
              <a:rPr lang="en-US" sz="2400"/>
              <a:t>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Import-PackageProvider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Save-Module</a:t>
            </a: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Publish-Module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Save-Package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Save-Script  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Uninstall-Module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Uninstall-Package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Uninstall-Script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Update-Module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Update-Script                            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Update-ScriptFileInfo</a:t>
            </a:r>
          </a:p>
        </p:txBody>
      </p:sp>
    </p:spTree>
    <p:extLst>
      <p:ext uri="{BB962C8B-B14F-4D97-AF65-F5344CB8AC3E}">
        <p14:creationId xmlns:p14="http://schemas.microsoft.com/office/powerpoint/2010/main" val="827935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842171" cy="1450757"/>
          </a:xfrm>
        </p:spPr>
        <p:txBody>
          <a:bodyPr/>
          <a:lstStyle/>
          <a:p>
            <a:r>
              <a:rPr lang="en-US"/>
              <a:t>Import-Module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18438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Default:  PSModulePath discovery order ($home\...\Modules)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lvl="1" indent="0">
              <a:buNone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# Imports the first conforming module it discovers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</a:rPr>
              <a:t>Version</a:t>
            </a:r>
            <a:r>
              <a:rPr lang="en-US" sz="2800"/>
              <a:t> (minimum) imports first module &gt;= version. (3.0+)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</a:rPr>
              <a:t>MaximumVersion</a:t>
            </a:r>
            <a:r>
              <a:rPr lang="en-US" sz="2800"/>
              <a:t> imports the first module &lt;= version. (5.0+)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</a:rPr>
              <a:t>RequiredVersion</a:t>
            </a:r>
            <a:r>
              <a:rPr lang="en-US" sz="2800"/>
              <a:t> imports the specified version. (3.0+)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</a:rPr>
              <a:t>FullyQualifiedName</a:t>
            </a:r>
            <a:r>
              <a:rPr lang="en-US" sz="2800"/>
              <a:t> takes ModuleSpecification object. (5.0+)</a:t>
            </a:r>
          </a:p>
          <a:p>
            <a:pPr marL="201168" lvl="1" indent="0">
              <a:buNone/>
            </a:pPr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1097280" y="6403248"/>
            <a:ext cx="492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2"/>
              </a:rPr>
              <a:t>Which-version-does-import-module-import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3594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02" y="252549"/>
            <a:ext cx="110619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b="1"/>
              <a:t>Import-Module -</a:t>
            </a:r>
            <a:r>
              <a:rPr lang="en-US" sz="2800" b="1">
                <a:solidFill>
                  <a:srgbClr val="FF0000"/>
                </a:solidFill>
              </a:rPr>
              <a:t>Min/Max </a:t>
            </a:r>
            <a:r>
              <a:rPr lang="en-US" sz="2800" b="1"/>
              <a:t>version</a:t>
            </a:r>
            <a:r>
              <a:rPr lang="en-US" sz="2800"/>
              <a:t> don't import the earliest/latest version.</a:t>
            </a:r>
            <a:br>
              <a:rPr lang="en-US" sz="2800"/>
            </a:br>
            <a:r>
              <a:rPr lang="en-US" sz="2800"/>
              <a:t>It imports the first version </a:t>
            </a:r>
            <a:r>
              <a:rPr lang="en-US" sz="2800">
                <a:solidFill>
                  <a:srgbClr val="FF0000"/>
                </a:solidFill>
              </a:rPr>
              <a:t>discovered</a:t>
            </a:r>
            <a:r>
              <a:rPr lang="en-US" sz="2800"/>
              <a:t> that meets the specification.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" y="1483655"/>
            <a:ext cx="11372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68418" cy="1325563"/>
          </a:xfrm>
        </p:spPr>
        <p:txBody>
          <a:bodyPr>
            <a:normAutofit/>
          </a:bodyPr>
          <a:lstStyle/>
          <a:p>
            <a:r>
              <a:rPr lang="en-US" sz="3600"/>
              <a:t>Get-Module (4.0+)</a:t>
            </a:r>
            <a:br>
              <a:rPr lang="en-US" sz="3600"/>
            </a:br>
            <a:r>
              <a:rPr lang="en-US" sz="3600"/>
              <a:t>Remove-Module (5.0+)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169" y="1429543"/>
            <a:ext cx="118808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5"/>
                </a:solidFill>
              </a:rPr>
              <a:t> </a:t>
            </a:r>
            <a:r>
              <a:rPr lang="en-US" sz="3600"/>
              <a:t>-FullyQualifiedName &lt;ModuleSpecification&gt;</a:t>
            </a:r>
          </a:p>
          <a:p>
            <a:endParaRPr lang="en-US" sz="240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latin typeface="Consolas" panose="020B0609020204030204" pitchFamily="49" charset="0"/>
              </a:rPr>
              <a:t>Get-Module -ListAvailable `</a:t>
            </a:r>
          </a:p>
          <a:p>
            <a:pPr lvl="1"/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-FullyQualifiedName</a:t>
            </a:r>
            <a:r>
              <a:rPr lang="en-US" sz="1600">
                <a:latin typeface="Consolas" panose="020B0609020204030204" pitchFamily="49" charset="0"/>
              </a:rPr>
              <a:t> @{ModuleName='Pester'; ModuleVersion = '3.4.0';</a:t>
            </a:r>
          </a:p>
          <a:p>
            <a:pPr lvl="1"/>
            <a:r>
              <a:rPr lang="en-US" sz="1600">
                <a:latin typeface="Consolas" panose="020B0609020204030204" pitchFamily="49" charset="0"/>
              </a:rPr>
              <a:t>GUID='a699dea5-2c73-4616-a270-1f7abb777e71'}</a:t>
            </a:r>
          </a:p>
          <a:p>
            <a:pPr lvl="1"/>
            <a:endParaRPr lang="en-US" sz="1600">
              <a:latin typeface="Consolas" panose="020B0609020204030204" pitchFamily="49" charset="0"/>
            </a:endParaRPr>
          </a:p>
          <a:p>
            <a:pPr lvl="1"/>
            <a:r>
              <a:rPr lang="en-US" sz="1600">
                <a:latin typeface="Consolas" panose="020B0609020204030204" pitchFamily="49" charset="0"/>
              </a:rPr>
              <a:t>Remove-Module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-FullyQualifiedName</a:t>
            </a:r>
            <a:r>
              <a:rPr lang="en-US" sz="1600">
                <a:latin typeface="Consolas" panose="020B0609020204030204" pitchFamily="49" charset="0"/>
              </a:rPr>
              <a:t> @{ModuleName='Pester'; RequiredVersion = '3.4.0'; GUID='a699dea5-2c73-4616-a270-1f7abb777e71'}</a:t>
            </a:r>
          </a:p>
          <a:p>
            <a:pPr marL="0" lvl="1"/>
            <a:endParaRPr lang="en-US" sz="2400" b="1"/>
          </a:p>
          <a:p>
            <a:pPr marL="0" lvl="1"/>
            <a:r>
              <a:rPr lang="en-US" sz="2400" b="1"/>
              <a:t>-</a:t>
            </a:r>
            <a:r>
              <a:rPr lang="en-US" sz="2400" b="1">
                <a:solidFill>
                  <a:srgbClr val="FF0000"/>
                </a:solidFill>
              </a:rPr>
              <a:t>Min/Max </a:t>
            </a:r>
            <a:r>
              <a:rPr lang="en-US" sz="2400" b="1"/>
              <a:t>version</a:t>
            </a:r>
            <a:r>
              <a:rPr lang="en-US" sz="2400"/>
              <a:t> don't import the earliest/latest version.</a:t>
            </a:r>
            <a:br>
              <a:rPr lang="en-US" sz="2400"/>
            </a:br>
            <a:r>
              <a:rPr lang="en-US" sz="2400"/>
              <a:t>-It imports the first version </a:t>
            </a:r>
            <a:r>
              <a:rPr lang="en-US" sz="2400">
                <a:solidFill>
                  <a:srgbClr val="FF0000"/>
                </a:solidFill>
              </a:rPr>
              <a:t>discovered</a:t>
            </a:r>
            <a:r>
              <a:rPr lang="en-US" sz="2400"/>
              <a:t> that meets the specification.</a:t>
            </a:r>
          </a:p>
          <a:p>
            <a:pPr marL="0" lvl="1"/>
            <a:r>
              <a:rPr lang="en-US" sz="2400"/>
              <a:t>-Doesn't trigger module autoload. Needs Import-Module.</a:t>
            </a:r>
          </a:p>
          <a:p>
            <a:br>
              <a:rPr lang="en-US" sz="2800"/>
            </a:br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18841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Cmdlets with </a:t>
            </a:r>
            <a:br>
              <a:rPr lang="en-US"/>
            </a:br>
            <a:r>
              <a:rPr lang="en-US"/>
              <a:t>-FullyQualifiedName/Module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343701"/>
            <a:ext cx="10058400" cy="2689166"/>
          </a:xfrm>
        </p:spPr>
        <p:txBody>
          <a:bodyPr numCol="2">
            <a:noAutofit/>
          </a:bodyPr>
          <a:lstStyle/>
          <a:p>
            <a:r>
              <a:rPr lang="en-US" sz="2800"/>
              <a:t> Get-Command</a:t>
            </a:r>
          </a:p>
          <a:p>
            <a:r>
              <a:rPr lang="en-US" sz="2800"/>
              <a:t> Get-Module</a:t>
            </a:r>
          </a:p>
          <a:p>
            <a:r>
              <a:rPr lang="en-US" sz="2800">
                <a:solidFill>
                  <a:srgbClr val="FF0000"/>
                </a:solidFill>
              </a:rPr>
              <a:t> Import-Module</a:t>
            </a:r>
          </a:p>
          <a:p>
            <a:r>
              <a:rPr lang="en-US" sz="2800"/>
              <a:t> Remove-Module</a:t>
            </a:r>
          </a:p>
          <a:p>
            <a:endParaRPr lang="en-US" sz="2800"/>
          </a:p>
          <a:p>
            <a:endParaRPr lang="en-US" sz="2800"/>
          </a:p>
          <a:p>
            <a:pPr marL="0" indent="0">
              <a:buNone/>
            </a:pPr>
            <a:r>
              <a:rPr lang="en-US" sz="2800"/>
              <a:t>Export-PSSession</a:t>
            </a:r>
          </a:p>
          <a:p>
            <a:pPr marL="0" indent="0">
              <a:buNone/>
            </a:pPr>
            <a:r>
              <a:rPr lang="en-US" sz="2800"/>
              <a:t>Import-PSSession</a:t>
            </a:r>
          </a:p>
          <a:p>
            <a:pPr marL="0" indent="0">
              <a:buNone/>
            </a:pPr>
            <a:r>
              <a:rPr lang="en-US" sz="2800"/>
              <a:t>Save-Help</a:t>
            </a:r>
          </a:p>
          <a:p>
            <a:pPr marL="0" indent="0">
              <a:buNone/>
            </a:pPr>
            <a:r>
              <a:rPr lang="en-US" sz="2800"/>
              <a:t>Update-Help</a:t>
            </a:r>
          </a:p>
          <a:p>
            <a:endParaRPr lang="en-US" sz="2800"/>
          </a:p>
        </p:txBody>
      </p:sp>
      <p:sp>
        <p:nvSpPr>
          <p:cNvPr id="4" name="Rectangle 3"/>
          <p:cNvSpPr/>
          <p:nvPr/>
        </p:nvSpPr>
        <p:spPr>
          <a:xfrm>
            <a:off x="1097280" y="1856643"/>
            <a:ext cx="1005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68" lvl="1" indent="0">
              <a:buNone/>
            </a:pPr>
            <a:r>
              <a:rPr lang="en-US" sz="2000">
                <a:latin typeface="Lucida Console" panose="020B0609040504020204" pitchFamily="49" charset="0"/>
              </a:rPr>
              <a:t>@{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ModuleName</a:t>
            </a:r>
            <a:r>
              <a:rPr lang="en-US" sz="2000">
                <a:latin typeface="Lucida Console" panose="020B0609040504020204" pitchFamily="49" charset="0"/>
              </a:rPr>
              <a:t>=&lt;string&gt;; </a:t>
            </a:r>
            <a:r>
              <a:rPr lang="en-US" sz="2000" b="1">
                <a:solidFill>
                  <a:srgbClr val="0070C0"/>
                </a:solidFill>
                <a:latin typeface="Lucida Console" panose="020B0609040504020204" pitchFamily="49" charset="0"/>
              </a:rPr>
              <a:t>Module</a:t>
            </a:r>
            <a:r>
              <a:rPr lang="en-US" sz="2000" b="1">
                <a:solidFill>
                  <a:srgbClr val="C00000"/>
                </a:solidFill>
                <a:latin typeface="Lucida Console" panose="020B0609040504020204" pitchFamily="49" charset="0"/>
              </a:rPr>
              <a:t>Version</a:t>
            </a:r>
            <a:r>
              <a:rPr lang="en-US" sz="2000">
                <a:latin typeface="Lucida Console" panose="020B0609040504020204" pitchFamily="49" charset="0"/>
              </a:rPr>
              <a:t>=&lt;Version&gt;  [;</a:t>
            </a:r>
            <a:r>
              <a:rPr lang="en-US" sz="2000">
                <a:solidFill>
                  <a:srgbClr val="C00000"/>
                </a:solidFill>
                <a:latin typeface="Lucida Console" panose="020B0609040504020204" pitchFamily="49" charset="0"/>
              </a:rPr>
              <a:t>GUID</a:t>
            </a:r>
            <a:r>
              <a:rPr lang="en-US" sz="2000">
                <a:latin typeface="Lucida Console" panose="020B0609040504020204" pitchFamily="49" charset="0"/>
              </a:rPr>
              <a:t>=&lt;GUID&gt;]}</a:t>
            </a:r>
          </a:p>
        </p:txBody>
      </p:sp>
    </p:spTree>
    <p:extLst>
      <p:ext uri="{BB962C8B-B14F-4D97-AF65-F5344CB8AC3E}">
        <p14:creationId xmlns:p14="http://schemas.microsoft.com/office/powerpoint/2010/main" val="3462126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the Right Command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7" y="2087879"/>
            <a:ext cx="10203284" cy="21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79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the right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77" y="2022315"/>
            <a:ext cx="11473405" cy="17337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469" y="6373640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Using-module-qualified-cmdlet-names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9777" y="4164594"/>
            <a:ext cx="7459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Module-qualified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5"/>
                </a:solidFill>
              </a:rPr>
              <a:t>Fully qualified command (ModuleSpecification)</a:t>
            </a:r>
          </a:p>
        </p:txBody>
      </p:sp>
    </p:spTree>
    <p:extLst>
      <p:ext uri="{BB962C8B-B14F-4D97-AF65-F5344CB8AC3E}">
        <p14:creationId xmlns:p14="http://schemas.microsoft.com/office/powerpoint/2010/main" val="937805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648863"/>
          </a:xfrm>
        </p:spPr>
        <p:txBody>
          <a:bodyPr anchor="t"/>
          <a:lstStyle/>
          <a:p>
            <a:r>
              <a:rPr lang="en-US"/>
              <a:t>Command Precedence (in the session)   </a:t>
            </a:r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32" y="1164722"/>
            <a:ext cx="11568418" cy="435133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Commands with the same name:    Use type to decide.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0070C0"/>
                </a:solidFill>
              </a:rPr>
              <a:t>Alias -&gt; Function -&gt; Cmdlet -&gt; Native Windows command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Command with same name and type:</a:t>
            </a:r>
          </a:p>
          <a:p>
            <a:pPr marL="201168" lvl="1" indent="0">
              <a:buNone/>
            </a:pPr>
            <a:r>
              <a:rPr lang="en-US"/>
              <a:t>	</a:t>
            </a:r>
            <a:r>
              <a:rPr lang="en-US">
                <a:solidFill>
                  <a:srgbClr val="0070C0"/>
                </a:solidFill>
              </a:rPr>
              <a:t>Command added to session last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Which command will run?  Get-Command (no wildcards)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2623" y="6394195"/>
            <a:ext cx="303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about_Command_Precedence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79" y="3286182"/>
            <a:ext cx="9524605" cy="22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8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the right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Module-qualified command:  &lt;Module&gt;\&lt;Command&gt;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Fully-qualified command:  &amp; Get-Command &lt;ModuleSpecification&gt;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7" y="2954422"/>
            <a:ext cx="11839523" cy="24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02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96" y="27160"/>
            <a:ext cx="10018713" cy="1752599"/>
          </a:xfrm>
        </p:spPr>
        <p:txBody>
          <a:bodyPr/>
          <a:lstStyle/>
          <a:p>
            <a:r>
              <a:rPr lang="en-US"/>
              <a:t>When </a:t>
            </a:r>
            <a:r>
              <a:rPr lang="en-US">
                <a:solidFill>
                  <a:srgbClr val="0070C0"/>
                </a:solidFill>
              </a:rPr>
              <a:t>module name</a:t>
            </a:r>
            <a:r>
              <a:rPr lang="en-US"/>
              <a:t> is ambiguous, </a:t>
            </a:r>
            <a:br>
              <a:rPr lang="en-US"/>
            </a:br>
            <a:r>
              <a:rPr lang="en-US"/>
              <a:t>use</a:t>
            </a:r>
            <a:r>
              <a:rPr lang="en-US">
                <a:solidFill>
                  <a:srgbClr val="0070C0"/>
                </a:solidFill>
              </a:rPr>
              <a:t> module-qualified command...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10" y="1914659"/>
            <a:ext cx="10018713" cy="964344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>
                <a:latin typeface="Consolas" panose="020B0609020204030204" pitchFamily="49" charset="0"/>
              </a:rPr>
              <a:t>SYNTAX:  </a:t>
            </a:r>
            <a:r>
              <a:rPr lang="en-US" sz="2000">
                <a:solidFill>
                  <a:srgbClr val="0070C0"/>
                </a:solidFill>
                <a:latin typeface="Consolas" panose="020B0609020204030204" pitchFamily="49" charset="0"/>
              </a:rPr>
              <a:t>&lt;ModuleName&gt;</a:t>
            </a:r>
            <a:r>
              <a:rPr lang="en-US" sz="2000">
                <a:latin typeface="Consolas" panose="020B0609020204030204" pitchFamily="49" charset="0"/>
              </a:rPr>
              <a:t>\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&lt;CommandName&gt;</a:t>
            </a:r>
          </a:p>
          <a:p>
            <a:pPr marL="0" indent="0">
              <a:buNone/>
            </a:pPr>
            <a:r>
              <a:rPr lang="en-US" sz="2000">
                <a:latin typeface="Consolas" panose="020B0609020204030204" pitchFamily="49" charset="0"/>
              </a:rPr>
              <a:t>EXAMPLE:  PSCX\Expand-Archive    </a:t>
            </a:r>
            <a:r>
              <a:rPr lang="en-US" sz="2000">
                <a:solidFill>
                  <a:srgbClr val="00B050"/>
                </a:solidFill>
                <a:latin typeface="Consolas" panose="020B0609020204030204" pitchFamily="49" charset="0"/>
              </a:rPr>
              <a:t># No version qualifier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0" y="3194973"/>
            <a:ext cx="9543076" cy="1875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5469" y="6373640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Using-module-qualified-cmdlet-names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95" y="235039"/>
            <a:ext cx="10018713" cy="1752599"/>
          </a:xfrm>
        </p:spPr>
        <p:txBody>
          <a:bodyPr anchor="t"/>
          <a:lstStyle/>
          <a:p>
            <a:r>
              <a:rPr lang="en-US"/>
              <a:t>PowerShell 5.0 is not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48" y="1111339"/>
            <a:ext cx="10018713" cy="4748012"/>
          </a:xfrm>
        </p:spPr>
        <p:txBody>
          <a:bodyPr>
            <a:noAutofit/>
          </a:bodyPr>
          <a:lstStyle/>
          <a:p>
            <a:r>
              <a:rPr lang="en-US" sz="3200"/>
              <a:t>It changes with Windows Update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br>
              <a:rPr lang="en-US" sz="3200"/>
            </a:br>
            <a:endParaRPr lang="en-US" sz="3200"/>
          </a:p>
          <a:p>
            <a:r>
              <a:rPr lang="en-US" sz="3200"/>
              <a:t>Minor, Build and Revision numbers in versions</a:t>
            </a:r>
          </a:p>
          <a:p>
            <a:r>
              <a:rPr lang="en-US" sz="3200"/>
              <a:t>PowerShell is backward-compatible. But, changes aren't backported.</a:t>
            </a:r>
          </a:p>
          <a:p>
            <a:pPr marL="0" indent="0">
              <a:buNone/>
            </a:pPr>
            <a:endParaRPr 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37" y="1918322"/>
            <a:ext cx="6092466" cy="18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43" y="0"/>
            <a:ext cx="11568418" cy="1325563"/>
          </a:xfrm>
        </p:spPr>
        <p:txBody>
          <a:bodyPr>
            <a:normAutofit/>
          </a:bodyPr>
          <a:lstStyle/>
          <a:p>
            <a:r>
              <a:rPr lang="en-US" sz="3600"/>
              <a:t>When the </a:t>
            </a:r>
            <a:r>
              <a:rPr lang="en-US" sz="3600">
                <a:solidFill>
                  <a:srgbClr val="FF0000"/>
                </a:solidFill>
              </a:rPr>
              <a:t>version or guid</a:t>
            </a:r>
            <a:r>
              <a:rPr lang="en-US" sz="3600"/>
              <a:t> is ambiguous,</a:t>
            </a:r>
            <a:br>
              <a:rPr lang="en-US" sz="3600"/>
            </a:br>
            <a:r>
              <a:rPr lang="en-US" sz="3600"/>
              <a:t>use fully-qualified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60" y="1473384"/>
            <a:ext cx="12104914" cy="3061409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1. Get-Command -FullyQualifiedModule &lt;ModuleSpecification&gt;</a:t>
            </a:r>
            <a:b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  <a:t>2. Invoke operator: &amp; (Get-Command...)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392" y="5142226"/>
            <a:ext cx="772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* Does not trigger module autoload. Need Import-Module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92" y="2265483"/>
            <a:ext cx="9169016" cy="2742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48159" y="593447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DEMO*2</a:t>
            </a:r>
          </a:p>
        </p:txBody>
      </p:sp>
    </p:spTree>
    <p:extLst>
      <p:ext uri="{BB962C8B-B14F-4D97-AF65-F5344CB8AC3E}">
        <p14:creationId xmlns:p14="http://schemas.microsoft.com/office/powerpoint/2010/main" val="360609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Taming the Beast: Avoid Version Chaos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Require a version of PowerShell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Require and import the versions of the modules you need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Specify the command that runs: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/>
              <a:t>Module-qualified names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/>
              <a:t>Fully-qualified names (with versions)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Add version info &amp; dates to help, blogs, videos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6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26" y="555919"/>
            <a:ext cx="10640055" cy="829144"/>
          </a:xfrm>
        </p:spPr>
        <p:txBody>
          <a:bodyPr anchor="t"/>
          <a:lstStyle/>
          <a:p>
            <a:r>
              <a:rPr lang="en-US"/>
              <a:t>Call to Action: Blogs, Talks, and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3" y="1869743"/>
            <a:ext cx="10058400" cy="307624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Date of publication, latest update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PowerShell version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Module versions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13" y="3603043"/>
            <a:ext cx="8445699" cy="21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2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Avoiding Version Chaos in a Multi-Version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4788" y="3491919"/>
            <a:ext cx="3450920" cy="212908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l"/>
            <a:endParaRPr lang="en-US" sz="2000" b="1"/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June Blender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Technical Evangelist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SAPIEN Technologies, Inc.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Windows PowerShell MVP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/>
              <a:t>@juneb_get_help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7" y="4852343"/>
            <a:ext cx="1905165" cy="7686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986089" y="4852343"/>
            <a:ext cx="2219654" cy="768662"/>
            <a:chOff x="2943226" y="4543425"/>
            <a:chExt cx="2747092" cy="1036161"/>
          </a:xfrm>
        </p:grpSpPr>
        <p:sp>
          <p:nvSpPr>
            <p:cNvPr id="11" name="Rectangle 10"/>
            <p:cNvSpPr/>
            <p:nvPr/>
          </p:nvSpPr>
          <p:spPr>
            <a:xfrm>
              <a:off x="2943226" y="4543425"/>
              <a:ext cx="2747092" cy="10361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3302" y="4620348"/>
              <a:ext cx="2646939" cy="8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97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0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48" y="235039"/>
            <a:ext cx="10018713" cy="1752599"/>
          </a:xfrm>
        </p:spPr>
        <p:txBody>
          <a:bodyPr anchor="t"/>
          <a:lstStyle/>
          <a:p>
            <a:r>
              <a:rPr lang="en-US"/>
              <a:t>PowerShell 6.0 changes every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48" y="1111339"/>
            <a:ext cx="10018713" cy="4748012"/>
          </a:xfrm>
        </p:spPr>
        <p:txBody>
          <a:bodyPr>
            <a:noAutofit/>
          </a:bodyPr>
          <a:lstStyle/>
          <a:p>
            <a:r>
              <a:rPr lang="en-US" sz="3200"/>
              <a:t>Open source; daily builds</a:t>
            </a:r>
          </a:p>
          <a:p>
            <a:r>
              <a:rPr lang="en-US" sz="3200"/>
              <a:t>New version type: </a:t>
            </a:r>
            <a:r>
              <a:rPr lang="en-US" sz="3200" b="1"/>
              <a:t>SemanticVersion</a:t>
            </a:r>
            <a:br>
              <a:rPr lang="en-US" sz="3200"/>
            </a:b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72" y="2452523"/>
            <a:ext cx="10049077" cy="313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94" y="226338"/>
            <a:ext cx="10058400" cy="941334"/>
          </a:xfrm>
        </p:spPr>
        <p:txBody>
          <a:bodyPr anchor="t"/>
          <a:lstStyle/>
          <a:p>
            <a:r>
              <a:rPr lang="en-US"/>
              <a:t>Modules are coming from more sources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371" y="1167672"/>
            <a:ext cx="946199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/>
              <a:t>Versioned, but might not be backward-compatible</a:t>
            </a:r>
          </a:p>
          <a:p>
            <a:pPr marL="0" indent="0"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sz="2800"/>
              <a:t>Microsoft:  In 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PowerShell Gallery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PowerShellGet: Other galleries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PackageManagement (OneGet)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GitHub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Friends, colleagues</a:t>
            </a:r>
          </a:p>
        </p:txBody>
      </p:sp>
    </p:spTree>
    <p:extLst>
      <p:ext uri="{BB962C8B-B14F-4D97-AF65-F5344CB8AC3E}">
        <p14:creationId xmlns:p14="http://schemas.microsoft.com/office/powerpoint/2010/main" val="420652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Side-by-Side Module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3200"/>
          </a:p>
          <a:p>
            <a:r>
              <a:rPr lang="en-US" sz="3200"/>
              <a:t>Beginning in Windows PowerShell </a:t>
            </a:r>
            <a:r>
              <a:rPr lang="en-US" sz="3200">
                <a:solidFill>
                  <a:srgbClr val="FF0000"/>
                </a:solidFill>
              </a:rPr>
              <a:t>5.0</a:t>
            </a:r>
            <a:r>
              <a:rPr lang="en-US" sz="3200"/>
              <a:t>, </a:t>
            </a:r>
            <a:br>
              <a:rPr lang="en-US" sz="3200"/>
            </a:br>
            <a:r>
              <a:rPr lang="en-US" sz="3200"/>
              <a:t>you can install different versions of the same module</a:t>
            </a:r>
            <a:br>
              <a:rPr lang="en-US" sz="3200"/>
            </a:br>
            <a:r>
              <a:rPr lang="en-US" sz="3200"/>
              <a:t>on the same computer.</a:t>
            </a:r>
          </a:p>
        </p:txBody>
      </p:sp>
    </p:spTree>
    <p:extLst>
      <p:ext uri="{BB962C8B-B14F-4D97-AF65-F5344CB8AC3E}">
        <p14:creationId xmlns:p14="http://schemas.microsoft.com/office/powerpoint/2010/main" val="264999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Different versions of the same module </a:t>
            </a:r>
            <a:br>
              <a:rPr lang="en-US"/>
            </a:br>
            <a:r>
              <a:rPr lang="en-US"/>
              <a:t>… </a:t>
            </a:r>
            <a:r>
              <a:rPr lang="en-US" b="1"/>
              <a:t>in different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2" y="2036456"/>
            <a:ext cx="11136951" cy="35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1474</Words>
  <Application>Microsoft Office PowerPoint</Application>
  <PresentationFormat>Widescreen</PresentationFormat>
  <Paragraphs>367</Paragraphs>
  <Slides>54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Consolas</vt:lpstr>
      <vt:lpstr>Kailasa</vt:lpstr>
      <vt:lpstr>Lucida Console</vt:lpstr>
      <vt:lpstr>Segoe UI</vt:lpstr>
      <vt:lpstr>Segoe UI Light</vt:lpstr>
      <vt:lpstr>Office Theme</vt:lpstr>
      <vt:lpstr>Avoiding Version Chaos in a Multi-Version World</vt:lpstr>
      <vt:lpstr>Tested versions</vt:lpstr>
      <vt:lpstr>Slides &amp; Code for All Talks</vt:lpstr>
      <vt:lpstr>Many supported versions of Windows PowerShell</vt:lpstr>
      <vt:lpstr>PowerShell 5.0 is not final</vt:lpstr>
      <vt:lpstr>PowerShell 6.0 changes every day</vt:lpstr>
      <vt:lpstr>Modules are coming from more sources </vt:lpstr>
      <vt:lpstr>Side-by-Side Module Versions</vt:lpstr>
      <vt:lpstr> Different versions of the same module  … in different paths</vt:lpstr>
      <vt:lpstr> Different versions of the same module  … in the same path</vt:lpstr>
      <vt:lpstr>And, you can import them.      Into the same session.  All of them. </vt:lpstr>
      <vt:lpstr>Commands with the same name  in different modules</vt:lpstr>
      <vt:lpstr>Different modules with same name</vt:lpstr>
      <vt:lpstr>What could possibly go wrong?</vt:lpstr>
      <vt:lpstr>About_MyModule</vt:lpstr>
      <vt:lpstr>PowerPoint Presentation</vt:lpstr>
      <vt:lpstr>Side-by-side:  How do they do it?      "Version-Wrapped Modules"</vt:lpstr>
      <vt:lpstr>PowerShellGet on PowerShell 5.0+ Installs versioned modules</vt:lpstr>
      <vt:lpstr>Update-Module in PowerShellGet</vt:lpstr>
      <vt:lpstr>Avoid Version Chaos</vt:lpstr>
      <vt:lpstr>Require a version of PowerShell</vt:lpstr>
      <vt:lpstr>#Requires -Version</vt:lpstr>
      <vt:lpstr>Require a version of PowerShell</vt:lpstr>
      <vt:lpstr>$PSVersionTable.PSVersion 6.0+</vt:lpstr>
      <vt:lpstr>Semantic Versioning</vt:lpstr>
      <vt:lpstr>#Requires &amp; SemanticVersion</vt:lpstr>
      <vt:lpstr>#Requires &amp; SemanticVersion</vt:lpstr>
      <vt:lpstr>I have my version of PowerShell</vt:lpstr>
      <vt:lpstr>Find a module</vt:lpstr>
      <vt:lpstr>PowerPoint Presentation</vt:lpstr>
      <vt:lpstr>PowerPoint Presentation</vt:lpstr>
      <vt:lpstr>CompatiblePSEditions (5.1+ only)</vt:lpstr>
      <vt:lpstr>Require a module and version</vt:lpstr>
      <vt:lpstr>Require a module:  #Requires</vt:lpstr>
      <vt:lpstr>Require a module: Using  (5.0+)</vt:lpstr>
      <vt:lpstr>ModuleSpecification  (3.0) [Microsoft.PowerShell.Commands.ModuleSpecification]</vt:lpstr>
      <vt:lpstr>Require a module : Module Specification</vt:lpstr>
      <vt:lpstr>Use a GUID</vt:lpstr>
      <vt:lpstr>Version Parameters</vt:lpstr>
      <vt:lpstr>Cmdlets with Version Parameters</vt:lpstr>
      <vt:lpstr>Import-Module</vt:lpstr>
      <vt:lpstr>PowerPoint Presentation</vt:lpstr>
      <vt:lpstr>Get-Module (4.0+) Remove-Module (5.0+)</vt:lpstr>
      <vt:lpstr>Cmdlets with  -FullyQualifiedName/Module</vt:lpstr>
      <vt:lpstr>Get the Right Command</vt:lpstr>
      <vt:lpstr>Run the right command</vt:lpstr>
      <vt:lpstr>Command Precedence (in the session)   </vt:lpstr>
      <vt:lpstr>Run the right command</vt:lpstr>
      <vt:lpstr>When module name is ambiguous,  use module-qualified command...</vt:lpstr>
      <vt:lpstr>When the version or guid is ambiguous, use fully-qualified command</vt:lpstr>
      <vt:lpstr>Taming the Beast: Avoid Version Chaos</vt:lpstr>
      <vt:lpstr>Call to Action: Blogs, Talks, and Videos</vt:lpstr>
      <vt:lpstr>Avoiding Version Chaos in a Multi-Version World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June Blender</cp:lastModifiedBy>
  <cp:revision>225</cp:revision>
  <dcterms:created xsi:type="dcterms:W3CDTF">2016-09-20T12:20:52Z</dcterms:created>
  <dcterms:modified xsi:type="dcterms:W3CDTF">2016-10-21T04:47:45Z</dcterms:modified>
</cp:coreProperties>
</file>